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C4F"/>
    <a:srgbClr val="66FFCC"/>
    <a:srgbClr val="CCFFCC"/>
    <a:srgbClr val="D0E4FD"/>
    <a:srgbClr val="FF8262"/>
    <a:srgbClr val="079089"/>
    <a:srgbClr val="435773"/>
    <a:srgbClr val="1E3558"/>
    <a:srgbClr val="FFFFFF"/>
    <a:srgbClr val="0923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0" autoAdjust="0"/>
    <p:restoredTop sz="95698" autoAdjust="0"/>
  </p:normalViewPr>
  <p:slideViewPr>
    <p:cSldViewPr>
      <p:cViewPr varScale="1">
        <p:scale>
          <a:sx n="13" d="100"/>
          <a:sy n="13" d="100"/>
        </p:scale>
        <p:origin x="1728" y="134"/>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15E2A1CB-17EB-4ED5-B28A-345884001FAB}" type="datetimeFigureOut">
              <a:rPr lang="en-US" smtClean="0"/>
              <a:t>5/1/2020</a:t>
            </a:fld>
            <a:endParaRPr lang="en-US"/>
          </a:p>
        </p:txBody>
      </p:sp>
      <p:sp>
        <p:nvSpPr>
          <p:cNvPr id="4" name="Slide Image Placeholder 3"/>
          <p:cNvSpPr>
            <a:spLocks noGrp="1" noRot="1" noChangeAspect="1"/>
          </p:cNvSpPr>
          <p:nvPr>
            <p:ph type="sldImg" idx="2"/>
          </p:nvPr>
        </p:nvSpPr>
        <p:spPr>
          <a:xfrm>
            <a:off x="1411288" y="1162050"/>
            <a:ext cx="4181475" cy="31353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EF61313D-5826-4E9B-A0B3-02B9C0F1F0C7}" type="slidenum">
              <a:rPr lang="en-US" smtClean="0"/>
              <a:t>‹#›</a:t>
            </a:fld>
            <a:endParaRPr lang="en-US"/>
          </a:p>
        </p:txBody>
      </p:sp>
    </p:spTree>
    <p:extLst>
      <p:ext uri="{BB962C8B-B14F-4D97-AF65-F5344CB8AC3E}">
        <p14:creationId xmlns:p14="http://schemas.microsoft.com/office/powerpoint/2010/main" val="53014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36x48</a:t>
            </a:r>
            <a:endParaRPr lang="en-US" dirty="0"/>
          </a:p>
        </p:txBody>
      </p:sp>
      <p:sp>
        <p:nvSpPr>
          <p:cNvPr id="4" name="Slide Number Placeholder 3"/>
          <p:cNvSpPr>
            <a:spLocks noGrp="1"/>
          </p:cNvSpPr>
          <p:nvPr>
            <p:ph type="sldNum" sz="quarter" idx="10"/>
          </p:nvPr>
        </p:nvSpPr>
        <p:spPr/>
        <p:txBody>
          <a:bodyPr/>
          <a:lstStyle/>
          <a:p>
            <a:fld id="{EF61313D-5826-4E9B-A0B3-02B9C0F1F0C7}" type="slidenum">
              <a:rPr lang="en-US" smtClean="0"/>
              <a:t>1</a:t>
            </a:fld>
            <a:endParaRPr lang="en-US"/>
          </a:p>
        </p:txBody>
      </p:sp>
    </p:spTree>
    <p:extLst>
      <p:ext uri="{BB962C8B-B14F-4D97-AF65-F5344CB8AC3E}">
        <p14:creationId xmlns:p14="http://schemas.microsoft.com/office/powerpoint/2010/main" val="310410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p:cNvSpPr/>
          <p:nvPr userDrawn="1"/>
        </p:nvSpPr>
        <p:spPr>
          <a:xfrm>
            <a:off x="0" y="0"/>
            <a:ext cx="43891200" cy="5562600"/>
          </a:xfrm>
          <a:prstGeom prst="rect">
            <a:avLst/>
          </a:prstGeom>
          <a:solidFill>
            <a:srgbClr val="4158A4"/>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5/1/2020</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1111411" y="6183085"/>
            <a:ext cx="18539083" cy="816335"/>
          </a:xfrm>
          <a:prstGeom prst="rect">
            <a:avLst/>
          </a:prstGeom>
          <a:solidFill>
            <a:srgbClr val="4158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latin typeface="Times New Roman" panose="02020603050405020304" pitchFamily="18" charset="0"/>
                <a:cs typeface="Times New Roman" panose="02020603050405020304" pitchFamily="18" charset="0"/>
              </a:rPr>
              <a:t>Results</a:t>
            </a:r>
            <a:endParaRPr lang="en-US" sz="4800" b="1" dirty="0">
              <a:latin typeface="Times New Roman" panose="02020603050405020304" pitchFamily="18" charset="0"/>
              <a:cs typeface="Times New Roman" panose="02020603050405020304" pitchFamily="18" charset="0"/>
            </a:endParaRPr>
          </a:p>
        </p:txBody>
      </p:sp>
      <p:sp>
        <p:nvSpPr>
          <p:cNvPr id="4" name="Text Box 122"/>
          <p:cNvSpPr txBox="1">
            <a:spLocks noChangeArrowheads="1"/>
          </p:cNvSpPr>
          <p:nvPr/>
        </p:nvSpPr>
        <p:spPr bwMode="auto">
          <a:xfrm>
            <a:off x="1348740" y="0"/>
            <a:ext cx="412623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10400" dirty="0">
                <a:solidFill>
                  <a:schemeClr val="bg1"/>
                </a:solidFill>
                <a:latin typeface="Times New Roman" panose="02020603050405020304" pitchFamily="18" charset="0"/>
                <a:cs typeface="Times New Roman" panose="02020603050405020304" pitchFamily="18" charset="0"/>
              </a:rPr>
              <a:t> </a:t>
            </a:r>
            <a:r>
              <a:rPr lang="en-US" sz="10400" b="1" dirty="0" smtClean="0">
                <a:solidFill>
                  <a:schemeClr val="bg1"/>
                </a:solidFill>
                <a:latin typeface="Times New Roman" panose="02020603050405020304" pitchFamily="18" charset="0"/>
                <a:cs typeface="Times New Roman" panose="02020603050405020304" pitchFamily="18" charset="0"/>
              </a:rPr>
              <a:t>Should </a:t>
            </a:r>
            <a:r>
              <a:rPr lang="en-US" sz="10400" b="1" dirty="0">
                <a:solidFill>
                  <a:schemeClr val="bg1"/>
                </a:solidFill>
                <a:latin typeface="Times New Roman" panose="02020603050405020304" pitchFamily="18" charset="0"/>
                <a:cs typeface="Times New Roman" panose="02020603050405020304" pitchFamily="18" charset="0"/>
              </a:rPr>
              <a:t>I Stay or Should I </a:t>
            </a:r>
            <a:r>
              <a:rPr lang="en-US" sz="10400" b="1" dirty="0" smtClean="0">
                <a:solidFill>
                  <a:schemeClr val="bg1"/>
                </a:solidFill>
                <a:latin typeface="Times New Roman" panose="02020603050405020304" pitchFamily="18" charset="0"/>
                <a:cs typeface="Times New Roman" panose="02020603050405020304" pitchFamily="18" charset="0"/>
              </a:rPr>
              <a:t>Go? </a:t>
            </a:r>
          </a:p>
          <a:p>
            <a:pPr algn="ctr"/>
            <a:r>
              <a:rPr lang="en-US" sz="10400" b="1" dirty="0" smtClean="0">
                <a:solidFill>
                  <a:schemeClr val="bg1"/>
                </a:solidFill>
                <a:latin typeface="Times New Roman" panose="02020603050405020304" pitchFamily="18" charset="0"/>
                <a:cs typeface="Times New Roman" panose="02020603050405020304" pitchFamily="18" charset="0"/>
              </a:rPr>
              <a:t>Keeping </a:t>
            </a:r>
            <a:r>
              <a:rPr lang="en-US" sz="10400" b="1" dirty="0">
                <a:solidFill>
                  <a:schemeClr val="bg1"/>
                </a:solidFill>
                <a:latin typeface="Times New Roman" panose="02020603050405020304" pitchFamily="18" charset="0"/>
                <a:cs typeface="Times New Roman" panose="02020603050405020304" pitchFamily="18" charset="0"/>
              </a:rPr>
              <a:t>Older Healthcare Workers Engaged</a:t>
            </a:r>
          </a:p>
        </p:txBody>
      </p:sp>
      <p:sp>
        <p:nvSpPr>
          <p:cNvPr id="5" name="Text Box 123"/>
          <p:cNvSpPr txBox="1">
            <a:spLocks noChangeArrowheads="1"/>
          </p:cNvSpPr>
          <p:nvPr/>
        </p:nvSpPr>
        <p:spPr bwMode="auto">
          <a:xfrm>
            <a:off x="4732185" y="3775305"/>
            <a:ext cx="34495409"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Times New Roman" panose="02020603050405020304" pitchFamily="18" charset="0"/>
                <a:cs typeface="Times New Roman" panose="02020603050405020304" pitchFamily="18" charset="0"/>
              </a:rPr>
              <a:t>Hsiao-Ying Vicki Chang, PhD, </a:t>
            </a:r>
            <a:r>
              <a:rPr lang="en-US" sz="4800" dirty="0" smtClean="0">
                <a:solidFill>
                  <a:schemeClr val="accent3">
                    <a:lumMod val="20000"/>
                    <a:lumOff val="80000"/>
                  </a:schemeClr>
                </a:solidFill>
                <a:latin typeface="Times New Roman" panose="02020603050405020304" pitchFamily="18" charset="0"/>
                <a:cs typeface="Times New Roman" panose="02020603050405020304" pitchFamily="18" charset="0"/>
              </a:rPr>
              <a:t>CRC</a:t>
            </a:r>
            <a:r>
              <a:rPr lang="en-US" sz="4800" dirty="0" smtClean="0">
                <a:latin typeface="Times New Roman" panose="02020603050405020304" pitchFamily="18" charset="0"/>
                <a:cs typeface="Times New Roman" panose="02020603050405020304" pitchFamily="18" charset="0"/>
              </a:rPr>
              <a:t>  </a:t>
            </a:r>
            <a:r>
              <a:rPr lang="en-US" sz="4800" dirty="0" smtClean="0">
                <a:solidFill>
                  <a:schemeClr val="bg1"/>
                </a:solidFill>
                <a:latin typeface="Times New Roman" panose="02020603050405020304" pitchFamily="18" charset="0"/>
                <a:cs typeface="Times New Roman" panose="02020603050405020304" pitchFamily="18" charset="0"/>
              </a:rPr>
              <a:t>&amp;</a:t>
            </a:r>
            <a:r>
              <a:rPr lang="en-US" sz="4800" dirty="0" smtClean="0">
                <a:latin typeface="Times New Roman" panose="02020603050405020304" pitchFamily="18" charset="0"/>
                <a:cs typeface="Times New Roman" panose="02020603050405020304" pitchFamily="18" charset="0"/>
              </a:rPr>
              <a:t> </a:t>
            </a:r>
            <a:r>
              <a:rPr lang="en-US" sz="4800" dirty="0" smtClean="0">
                <a:solidFill>
                  <a:schemeClr val="accent3">
                    <a:lumMod val="20000"/>
                    <a:lumOff val="80000"/>
                  </a:schemeClr>
                </a:solidFill>
                <a:latin typeface="Times New Roman" panose="02020603050405020304" pitchFamily="18" charset="0"/>
                <a:cs typeface="Times New Roman" panose="02020603050405020304" pitchFamily="18" charset="0"/>
              </a:rPr>
              <a:t>LaWanda Cook, PhD, CRC </a:t>
            </a:r>
          </a:p>
          <a:p>
            <a:pPr algn="ctr" eaLnBrk="1" hangingPunct="1"/>
            <a:r>
              <a:rPr lang="en-US" sz="4800" dirty="0" smtClean="0">
                <a:solidFill>
                  <a:schemeClr val="accent3">
                    <a:lumMod val="20000"/>
                    <a:lumOff val="80000"/>
                  </a:schemeClr>
                </a:solidFill>
                <a:latin typeface="Times New Roman" panose="02020603050405020304" pitchFamily="18" charset="0"/>
                <a:cs typeface="Times New Roman" panose="02020603050405020304" pitchFamily="18" charset="0"/>
              </a:rPr>
              <a:t>Cornell University, School of Industrial and Labor Relations</a:t>
            </a:r>
            <a:r>
              <a:rPr lang="en-US" sz="4800" dirty="0">
                <a:solidFill>
                  <a:schemeClr val="accent3">
                    <a:lumMod val="20000"/>
                    <a:lumOff val="80000"/>
                  </a:schemeClr>
                </a:solidFill>
                <a:latin typeface="Times New Roman" panose="02020603050405020304" pitchFamily="18" charset="0"/>
                <a:cs typeface="Times New Roman" panose="02020603050405020304" pitchFamily="18" charset="0"/>
              </a:rPr>
              <a:t>, K. Lisa Yang and Hock E. Tan Institute on Employment and Disability</a:t>
            </a:r>
          </a:p>
        </p:txBody>
      </p:sp>
      <p:sp>
        <p:nvSpPr>
          <p:cNvPr id="33" name="Rectangle 32"/>
          <p:cNvSpPr/>
          <p:nvPr/>
        </p:nvSpPr>
        <p:spPr>
          <a:xfrm>
            <a:off x="914400" y="6183086"/>
            <a:ext cx="9144000" cy="816334"/>
          </a:xfrm>
          <a:prstGeom prst="rect">
            <a:avLst/>
          </a:prstGeom>
          <a:solidFill>
            <a:srgbClr val="4158A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Introduction</a:t>
            </a:r>
          </a:p>
        </p:txBody>
      </p:sp>
      <p:sp>
        <p:nvSpPr>
          <p:cNvPr id="11" name="Text Box 190"/>
          <p:cNvSpPr txBox="1">
            <a:spLocks noChangeArrowheads="1"/>
          </p:cNvSpPr>
          <p:nvPr/>
        </p:nvSpPr>
        <p:spPr bwMode="auto">
          <a:xfrm>
            <a:off x="914400" y="6999420"/>
            <a:ext cx="9144000" cy="11110687"/>
          </a:xfrm>
          <a:prstGeom prst="rect">
            <a:avLst/>
          </a:prstGeom>
          <a:solidFill>
            <a:schemeClr val="bg1"/>
          </a:solidFill>
          <a:ln w="12700">
            <a:no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solidFill>
                  <a:srgbClr val="132C4F"/>
                </a:solidFill>
                <a:latin typeface="Times New Roman" panose="02020603050405020304" pitchFamily="18" charset="0"/>
                <a:cs typeface="Times New Roman" panose="02020603050405020304" pitchFamily="18" charset="0"/>
              </a:rPr>
              <a:t>Current and projected healthcare workforce shortages highlight the critical need for increasing the number of workers entering the field as well as for finding ways to extend the tenure of those already employed in the field. In the United States, the aging of the Baby Boomer generation is a key factor in the growing demand for healthcare services. These individuals also represent a significant demographic in the healthcare workforce. Understanding the considerations of older healthcare workers when deciding when or if they will retire, may be useful in lengthening their employment and contribute to closing the gap between workforce size and need</a:t>
            </a:r>
            <a:r>
              <a:rPr lang="en-US" sz="3200" dirty="0" smtClean="0">
                <a:solidFill>
                  <a:srgbClr val="132C4F"/>
                </a:solidFill>
                <a:latin typeface="Times New Roman" panose="02020603050405020304" pitchFamily="18" charset="0"/>
                <a:cs typeface="Times New Roman" panose="02020603050405020304" pitchFamily="18" charset="0"/>
              </a:rPr>
              <a:t>.</a:t>
            </a:r>
          </a:p>
          <a:p>
            <a:pPr eaLnBrk="1" hangingPunct="1"/>
            <a:endParaRPr lang="en-US" sz="3200" dirty="0">
              <a:solidFill>
                <a:srgbClr val="132C4F"/>
              </a:solidFill>
              <a:latin typeface="Times New Roman" panose="02020603050405020304" pitchFamily="18" charset="0"/>
              <a:cs typeface="Times New Roman" panose="02020603050405020304" pitchFamily="18" charset="0"/>
            </a:endParaRPr>
          </a:p>
          <a:p>
            <a:pPr algn="just" eaLnBrk="1" hangingPunct="1"/>
            <a:r>
              <a:rPr lang="en-US" sz="3200" dirty="0">
                <a:solidFill>
                  <a:srgbClr val="132C4F"/>
                </a:solidFill>
                <a:latin typeface="Times New Roman" panose="02020603050405020304" pitchFamily="18" charset="0"/>
                <a:cs typeface="Times New Roman" panose="02020603050405020304" pitchFamily="18" charset="0"/>
              </a:rPr>
              <a:t>The current study, </a:t>
            </a:r>
            <a:r>
              <a:rPr lang="en-US" sz="3200" b="1" i="1" dirty="0">
                <a:solidFill>
                  <a:srgbClr val="132C4F"/>
                </a:solidFill>
                <a:latin typeface="Times New Roman" panose="02020603050405020304" pitchFamily="18" charset="0"/>
                <a:cs typeface="Times New Roman" panose="02020603050405020304" pitchFamily="18" charset="0"/>
              </a:rPr>
              <a:t>Should I Stay or Should I Go? Keeping Older Healthcare Workers Engaged</a:t>
            </a:r>
            <a:r>
              <a:rPr lang="en-US" sz="3200" dirty="0">
                <a:solidFill>
                  <a:srgbClr val="132C4F"/>
                </a:solidFill>
                <a:latin typeface="Times New Roman" panose="02020603050405020304" pitchFamily="18" charset="0"/>
                <a:cs typeface="Times New Roman" panose="02020603050405020304" pitchFamily="18" charset="0"/>
              </a:rPr>
              <a:t>, was conducted by the Yang-Tan Institute at Cornell University’s School of Industrial and Labor Relations with support from Mather Institute. The goal of this research was to gain insights into what healthcare workers, age 50 and above, consider when deciding whether or not to continue working in the field</a:t>
            </a:r>
            <a:r>
              <a:rPr lang="en-US" sz="3200" dirty="0" smtClean="0">
                <a:solidFill>
                  <a:srgbClr val="132C4F"/>
                </a:solidFill>
                <a:latin typeface="Times New Roman" panose="02020603050405020304" pitchFamily="18" charset="0"/>
                <a:cs typeface="Times New Roman" panose="02020603050405020304" pitchFamily="18" charset="0"/>
              </a:rPr>
              <a:t>.</a:t>
            </a:r>
            <a:endParaRPr lang="en-US" sz="2800" dirty="0">
              <a:solidFill>
                <a:srgbClr val="132C4F"/>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0" y="32461200"/>
            <a:ext cx="3657600" cy="457200"/>
          </a:xfrm>
          <a:prstGeom prst="rect">
            <a:avLst/>
          </a:prstGeom>
          <a:solidFill>
            <a:srgbClr val="0923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6" name="Rectangle 65"/>
          <p:cNvSpPr/>
          <p:nvPr/>
        </p:nvSpPr>
        <p:spPr>
          <a:xfrm>
            <a:off x="3657600" y="32461200"/>
            <a:ext cx="3657600" cy="457200"/>
          </a:xfrm>
          <a:prstGeom prst="rect">
            <a:avLst/>
          </a:prstGeom>
          <a:solidFill>
            <a:srgbClr val="079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7" name="Rectangle 66"/>
          <p:cNvSpPr/>
          <p:nvPr/>
        </p:nvSpPr>
        <p:spPr>
          <a:xfrm>
            <a:off x="7315200" y="32461200"/>
            <a:ext cx="3657600" cy="457200"/>
          </a:xfrm>
          <a:prstGeom prst="rect">
            <a:avLst/>
          </a:prstGeom>
          <a:solidFill>
            <a:srgbClr val="FF8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8" name="Rectangle 67"/>
          <p:cNvSpPr/>
          <p:nvPr/>
        </p:nvSpPr>
        <p:spPr>
          <a:xfrm>
            <a:off x="10972800" y="32461200"/>
            <a:ext cx="3657600" cy="457200"/>
          </a:xfrm>
          <a:prstGeom prst="rect">
            <a:avLst/>
          </a:prstGeom>
          <a:solidFill>
            <a:srgbClr val="D0E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9" name="Rectangle 68"/>
          <p:cNvSpPr/>
          <p:nvPr/>
        </p:nvSpPr>
        <p:spPr>
          <a:xfrm>
            <a:off x="14608629" y="32461200"/>
            <a:ext cx="3657600" cy="457200"/>
          </a:xfrm>
          <a:prstGeom prst="rect">
            <a:avLst/>
          </a:prstGeom>
          <a:solidFill>
            <a:srgbClr val="0923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0" name="Rectangle 69"/>
          <p:cNvSpPr/>
          <p:nvPr/>
        </p:nvSpPr>
        <p:spPr>
          <a:xfrm>
            <a:off x="18266229" y="32461200"/>
            <a:ext cx="3657600" cy="457200"/>
          </a:xfrm>
          <a:prstGeom prst="rect">
            <a:avLst/>
          </a:prstGeom>
          <a:solidFill>
            <a:srgbClr val="079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1" name="Rectangle 70"/>
          <p:cNvSpPr/>
          <p:nvPr/>
        </p:nvSpPr>
        <p:spPr>
          <a:xfrm>
            <a:off x="21923829" y="32461200"/>
            <a:ext cx="3657600" cy="457200"/>
          </a:xfrm>
          <a:prstGeom prst="rect">
            <a:avLst/>
          </a:prstGeom>
          <a:solidFill>
            <a:srgbClr val="FF8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2" name="Rectangle 71"/>
          <p:cNvSpPr/>
          <p:nvPr/>
        </p:nvSpPr>
        <p:spPr>
          <a:xfrm>
            <a:off x="25581429" y="32461200"/>
            <a:ext cx="3657600" cy="457200"/>
          </a:xfrm>
          <a:prstGeom prst="rect">
            <a:avLst/>
          </a:prstGeom>
          <a:solidFill>
            <a:srgbClr val="D0E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Rectangle 72"/>
          <p:cNvSpPr/>
          <p:nvPr/>
        </p:nvSpPr>
        <p:spPr>
          <a:xfrm>
            <a:off x="29228143" y="32461200"/>
            <a:ext cx="3657600" cy="457200"/>
          </a:xfrm>
          <a:prstGeom prst="rect">
            <a:avLst/>
          </a:prstGeom>
          <a:solidFill>
            <a:srgbClr val="0923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4" name="Rectangle 73"/>
          <p:cNvSpPr/>
          <p:nvPr/>
        </p:nvSpPr>
        <p:spPr>
          <a:xfrm>
            <a:off x="32885743" y="32461200"/>
            <a:ext cx="3657600" cy="457200"/>
          </a:xfrm>
          <a:prstGeom prst="rect">
            <a:avLst/>
          </a:prstGeom>
          <a:solidFill>
            <a:srgbClr val="079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5" name="Rectangle 74"/>
          <p:cNvSpPr/>
          <p:nvPr/>
        </p:nvSpPr>
        <p:spPr>
          <a:xfrm>
            <a:off x="36543343" y="32461200"/>
            <a:ext cx="3657600" cy="457200"/>
          </a:xfrm>
          <a:prstGeom prst="rect">
            <a:avLst/>
          </a:prstGeom>
          <a:solidFill>
            <a:srgbClr val="FF8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6" name="Rectangle 75"/>
          <p:cNvSpPr/>
          <p:nvPr/>
        </p:nvSpPr>
        <p:spPr>
          <a:xfrm>
            <a:off x="40200942" y="32461200"/>
            <a:ext cx="3690257" cy="457200"/>
          </a:xfrm>
          <a:prstGeom prst="rect">
            <a:avLst/>
          </a:prstGeom>
          <a:solidFill>
            <a:srgbClr val="D0E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7" name="Rectangle 76"/>
          <p:cNvSpPr/>
          <p:nvPr/>
        </p:nvSpPr>
        <p:spPr>
          <a:xfrm>
            <a:off x="1036319" y="18237293"/>
            <a:ext cx="9144000" cy="816334"/>
          </a:xfrm>
          <a:prstGeom prst="rect">
            <a:avLst/>
          </a:prstGeom>
          <a:solidFill>
            <a:srgbClr val="4158A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800" b="1" dirty="0" smtClean="0">
                <a:solidFill>
                  <a:schemeClr val="bg1"/>
                </a:solidFill>
                <a:latin typeface="Times New Roman" panose="02020603050405020304" pitchFamily="18" charset="0"/>
                <a:cs typeface="Times New Roman" panose="02020603050405020304" pitchFamily="18" charset="0"/>
              </a:rPr>
              <a:t>Method</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78" name="Text Box 190"/>
          <p:cNvSpPr txBox="1">
            <a:spLocks noChangeArrowheads="1"/>
          </p:cNvSpPr>
          <p:nvPr/>
        </p:nvSpPr>
        <p:spPr bwMode="auto">
          <a:xfrm>
            <a:off x="1036319" y="19053627"/>
            <a:ext cx="9144000" cy="13080457"/>
          </a:xfrm>
          <a:prstGeom prst="rect">
            <a:avLst/>
          </a:prstGeom>
          <a:solidFill>
            <a:schemeClr val="bg1"/>
          </a:solidFill>
          <a:ln w="12700">
            <a:no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solidFill>
                  <a:srgbClr val="132C4F"/>
                </a:solidFill>
                <a:latin typeface="Times New Roman" panose="02020603050405020304" pitchFamily="18" charset="0"/>
                <a:cs typeface="Times New Roman" panose="02020603050405020304" pitchFamily="18" charset="0"/>
              </a:rPr>
              <a:t>Theoretical </a:t>
            </a:r>
            <a:r>
              <a:rPr lang="en-US" sz="3200" b="1" dirty="0" smtClean="0">
                <a:solidFill>
                  <a:srgbClr val="132C4F"/>
                </a:solidFill>
                <a:latin typeface="Times New Roman" panose="02020603050405020304" pitchFamily="18" charset="0"/>
                <a:cs typeface="Times New Roman" panose="02020603050405020304" pitchFamily="18" charset="0"/>
              </a:rPr>
              <a:t>Framework</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Client-focused </a:t>
            </a:r>
            <a:r>
              <a:rPr lang="en-US" sz="3200" dirty="0">
                <a:solidFill>
                  <a:srgbClr val="132C4F"/>
                </a:solidFill>
                <a:latin typeface="Times New Roman" panose="02020603050405020304" pitchFamily="18" charset="0"/>
                <a:cs typeface="Times New Roman" panose="02020603050405020304" pitchFamily="18" charset="0"/>
              </a:rPr>
              <a:t>considering work model (Goldblum &amp; Kohlenberg, </a:t>
            </a:r>
            <a:r>
              <a:rPr lang="en-US" sz="3200" dirty="0" smtClean="0">
                <a:solidFill>
                  <a:srgbClr val="132C4F"/>
                </a:solidFill>
                <a:latin typeface="Times New Roman" panose="02020603050405020304" pitchFamily="18" charset="0"/>
                <a:cs typeface="Times New Roman" panose="02020603050405020304" pitchFamily="18" charset="0"/>
              </a:rPr>
              <a:t>2005)</a:t>
            </a:r>
          </a:p>
          <a:p>
            <a:pPr marL="1200150" lvl="1"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Four domains of influence: medical</a:t>
            </a:r>
            <a:r>
              <a:rPr lang="en-US" sz="3200" dirty="0">
                <a:solidFill>
                  <a:srgbClr val="132C4F"/>
                </a:solidFill>
                <a:latin typeface="Times New Roman" panose="02020603050405020304" pitchFamily="18" charset="0"/>
                <a:cs typeface="Times New Roman" panose="02020603050405020304" pitchFamily="18" charset="0"/>
              </a:rPr>
              <a:t>, financial, psychosocial, and </a:t>
            </a:r>
            <a:r>
              <a:rPr lang="en-US" sz="3200" dirty="0" smtClean="0">
                <a:solidFill>
                  <a:srgbClr val="132C4F"/>
                </a:solidFill>
                <a:latin typeface="Times New Roman" panose="02020603050405020304" pitchFamily="18" charset="0"/>
                <a:cs typeface="Times New Roman" panose="02020603050405020304" pitchFamily="18" charset="0"/>
              </a:rPr>
              <a:t>vocational</a:t>
            </a:r>
          </a:p>
          <a:p>
            <a:pPr lvl="1" indent="0" eaLnBrk="1" hangingPunct="1"/>
            <a:endParaRPr lang="en-US" sz="3200" dirty="0" smtClean="0">
              <a:solidFill>
                <a:srgbClr val="132C4F"/>
              </a:solidFill>
              <a:latin typeface="Times New Roman" panose="02020603050405020304" pitchFamily="18" charset="0"/>
              <a:cs typeface="Times New Roman" panose="02020603050405020304" pitchFamily="18" charset="0"/>
            </a:endParaRPr>
          </a:p>
          <a:p>
            <a:pPr eaLnBrk="1" hangingPunct="1"/>
            <a:r>
              <a:rPr lang="en-US" sz="3200" b="1" dirty="0" smtClean="0">
                <a:solidFill>
                  <a:srgbClr val="132C4F"/>
                </a:solidFill>
                <a:latin typeface="Times New Roman" panose="02020603050405020304" pitchFamily="18" charset="0"/>
                <a:cs typeface="Times New Roman" panose="02020603050405020304" pitchFamily="18" charset="0"/>
              </a:rPr>
              <a:t>Participants</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22 participants (18 </a:t>
            </a:r>
            <a:r>
              <a:rPr lang="en-US" sz="3200" dirty="0">
                <a:solidFill>
                  <a:srgbClr val="132C4F"/>
                </a:solidFill>
                <a:latin typeface="Times New Roman" panose="02020603050405020304" pitchFamily="18" charset="0"/>
                <a:cs typeface="Times New Roman" panose="02020603050405020304" pitchFamily="18" charset="0"/>
              </a:rPr>
              <a:t>women and 4 </a:t>
            </a:r>
            <a:r>
              <a:rPr lang="en-US" sz="3200" dirty="0" smtClean="0">
                <a:solidFill>
                  <a:srgbClr val="132C4F"/>
                </a:solidFill>
                <a:latin typeface="Times New Roman" panose="02020603050405020304" pitchFamily="18" charset="0"/>
                <a:cs typeface="Times New Roman" panose="02020603050405020304" pitchFamily="18" charset="0"/>
              </a:rPr>
              <a:t>men)</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Participants ranged </a:t>
            </a:r>
            <a:r>
              <a:rPr lang="en-US" sz="3200" dirty="0">
                <a:solidFill>
                  <a:srgbClr val="132C4F"/>
                </a:solidFill>
                <a:latin typeface="Times New Roman" panose="02020603050405020304" pitchFamily="18" charset="0"/>
                <a:cs typeface="Times New Roman" panose="02020603050405020304" pitchFamily="18" charset="0"/>
              </a:rPr>
              <a:t>in age from 52 to 75, were currently working in the healthcare field, and had an average of 33 years of experience in the </a:t>
            </a:r>
            <a:r>
              <a:rPr lang="en-US" sz="3200" dirty="0" smtClean="0">
                <a:solidFill>
                  <a:srgbClr val="132C4F"/>
                </a:solidFill>
                <a:latin typeface="Times New Roman" panose="02020603050405020304" pitchFamily="18" charset="0"/>
                <a:cs typeface="Times New Roman" panose="02020603050405020304" pitchFamily="18" charset="0"/>
              </a:rPr>
              <a:t>field</a:t>
            </a:r>
          </a:p>
          <a:p>
            <a:pPr eaLnBrk="1" hangingPunct="1"/>
            <a:endParaRPr lang="en-US" sz="3200" dirty="0" smtClean="0">
              <a:solidFill>
                <a:srgbClr val="132C4F"/>
              </a:solidFill>
              <a:latin typeface="Times New Roman" panose="02020603050405020304" pitchFamily="18" charset="0"/>
              <a:cs typeface="Times New Roman" panose="02020603050405020304" pitchFamily="18" charset="0"/>
            </a:endParaRPr>
          </a:p>
          <a:p>
            <a:pPr eaLnBrk="1" hangingPunct="1"/>
            <a:r>
              <a:rPr lang="en-US" sz="3200" b="1" dirty="0" smtClean="0">
                <a:solidFill>
                  <a:srgbClr val="132C4F"/>
                </a:solidFill>
                <a:latin typeface="Times New Roman" panose="02020603050405020304" pitchFamily="18" charset="0"/>
                <a:cs typeface="Times New Roman" panose="02020603050405020304" pitchFamily="18" charset="0"/>
              </a:rPr>
              <a:t>Procedure</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5 Focus groups</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6 follow-up individual interviews</a:t>
            </a:r>
          </a:p>
          <a:p>
            <a:pPr eaLnBrk="1" hangingPunct="1"/>
            <a:endParaRPr lang="en-US" sz="3200" dirty="0" smtClean="0">
              <a:solidFill>
                <a:srgbClr val="132C4F"/>
              </a:solidFill>
              <a:latin typeface="Times New Roman" panose="02020603050405020304" pitchFamily="18" charset="0"/>
              <a:cs typeface="Times New Roman" panose="02020603050405020304" pitchFamily="18" charset="0"/>
            </a:endParaRPr>
          </a:p>
          <a:p>
            <a:pPr eaLnBrk="1" hangingPunct="1"/>
            <a:r>
              <a:rPr lang="en-US" sz="3200" b="1" dirty="0">
                <a:solidFill>
                  <a:srgbClr val="132C4F"/>
                </a:solidFill>
                <a:latin typeface="Times New Roman" panose="02020603050405020304" pitchFamily="18" charset="0"/>
                <a:cs typeface="Times New Roman" panose="02020603050405020304" pitchFamily="18" charset="0"/>
              </a:rPr>
              <a:t>Data </a:t>
            </a:r>
            <a:r>
              <a:rPr lang="en-US" sz="3200" b="1" dirty="0" smtClean="0">
                <a:solidFill>
                  <a:srgbClr val="132C4F"/>
                </a:solidFill>
                <a:latin typeface="Times New Roman" panose="02020603050405020304" pitchFamily="18" charset="0"/>
                <a:cs typeface="Times New Roman" panose="02020603050405020304" pitchFamily="18" charset="0"/>
              </a:rPr>
              <a:t>Analysis</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Two </a:t>
            </a:r>
            <a:r>
              <a:rPr lang="en-US" sz="3200" dirty="0">
                <a:solidFill>
                  <a:srgbClr val="132C4F"/>
                </a:solidFill>
                <a:latin typeface="Times New Roman" panose="02020603050405020304" pitchFamily="18" charset="0"/>
                <a:cs typeface="Times New Roman" panose="02020603050405020304" pitchFamily="18" charset="0"/>
              </a:rPr>
              <a:t>researchers </a:t>
            </a:r>
            <a:r>
              <a:rPr lang="en-US" sz="3200" dirty="0" smtClean="0">
                <a:solidFill>
                  <a:srgbClr val="132C4F"/>
                </a:solidFill>
                <a:latin typeface="Times New Roman" panose="02020603050405020304" pitchFamily="18" charset="0"/>
                <a:cs typeface="Times New Roman" panose="02020603050405020304" pitchFamily="18" charset="0"/>
              </a:rPr>
              <a:t>reviewed </a:t>
            </a:r>
            <a:r>
              <a:rPr lang="en-US" sz="3200" dirty="0">
                <a:solidFill>
                  <a:srgbClr val="132C4F"/>
                </a:solidFill>
                <a:latin typeface="Times New Roman" panose="02020603050405020304" pitchFamily="18" charset="0"/>
                <a:cs typeface="Times New Roman" panose="02020603050405020304" pitchFamily="18" charset="0"/>
              </a:rPr>
              <a:t>the focus group and interview </a:t>
            </a:r>
            <a:r>
              <a:rPr lang="en-US" sz="3200" dirty="0" smtClean="0">
                <a:solidFill>
                  <a:srgbClr val="132C4F"/>
                </a:solidFill>
                <a:latin typeface="Times New Roman" panose="02020603050405020304" pitchFamily="18" charset="0"/>
                <a:cs typeface="Times New Roman" panose="02020603050405020304" pitchFamily="18" charset="0"/>
              </a:rPr>
              <a:t>transcripts</a:t>
            </a: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Thematic analysis</a:t>
            </a:r>
            <a:endParaRPr lang="en-US" sz="3200" dirty="0">
              <a:solidFill>
                <a:srgbClr val="132C4F"/>
              </a:solidFill>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sz="3200" dirty="0" smtClean="0">
                <a:solidFill>
                  <a:srgbClr val="132C4F"/>
                </a:solidFill>
                <a:latin typeface="Times New Roman" panose="02020603050405020304" pitchFamily="18" charset="0"/>
                <a:cs typeface="Times New Roman" panose="02020603050405020304" pitchFamily="18" charset="0"/>
              </a:rPr>
              <a:t>Dedoose Version 8.0.35</a:t>
            </a:r>
          </a:p>
          <a:p>
            <a:pPr eaLnBrk="1" hangingPunct="1"/>
            <a:endParaRPr lang="en-US" sz="3200" dirty="0" smtClean="0">
              <a:solidFill>
                <a:srgbClr val="132C4F"/>
              </a:solidFill>
              <a:latin typeface="Times New Roman" panose="02020603050405020304" pitchFamily="18" charset="0"/>
              <a:cs typeface="Times New Roman" panose="02020603050405020304" pitchFamily="18" charset="0"/>
            </a:endParaRPr>
          </a:p>
          <a:p>
            <a:pPr eaLnBrk="1" hangingPunct="1"/>
            <a:r>
              <a:rPr lang="en-US" sz="3200" b="1" dirty="0" smtClean="0">
                <a:solidFill>
                  <a:srgbClr val="132C4F"/>
                </a:solidFill>
                <a:latin typeface="Times New Roman" panose="02020603050405020304" pitchFamily="18" charset="0"/>
                <a:cs typeface="Times New Roman" panose="02020603050405020304" pitchFamily="18" charset="0"/>
              </a:rPr>
              <a:t>Research Question</a:t>
            </a:r>
          </a:p>
          <a:p>
            <a:pPr eaLnBrk="1" hangingPunct="1"/>
            <a:r>
              <a:rPr lang="en-US" sz="3200" dirty="0" smtClean="0">
                <a:solidFill>
                  <a:srgbClr val="132C4F"/>
                </a:solidFill>
                <a:latin typeface="Times New Roman" panose="02020603050405020304" pitchFamily="18" charset="0"/>
                <a:cs typeface="Times New Roman" panose="02020603050405020304" pitchFamily="18" charset="0"/>
              </a:rPr>
              <a:t>How do different areas of consideration influence older worker’s decisions about continued employment? </a:t>
            </a:r>
          </a:p>
        </p:txBody>
      </p:sp>
      <p:sp>
        <p:nvSpPr>
          <p:cNvPr id="80" name="Rectangle 79"/>
          <p:cNvSpPr/>
          <p:nvPr/>
        </p:nvSpPr>
        <p:spPr>
          <a:xfrm>
            <a:off x="30703506" y="6183085"/>
            <a:ext cx="12224307" cy="816335"/>
          </a:xfrm>
          <a:prstGeom prst="rect">
            <a:avLst/>
          </a:prstGeom>
          <a:solidFill>
            <a:srgbClr val="4158A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800" b="1" dirty="0" smtClean="0">
                <a:solidFill>
                  <a:schemeClr val="bg1"/>
                </a:solidFill>
                <a:latin typeface="Times New Roman" panose="02020603050405020304" pitchFamily="18" charset="0"/>
                <a:cs typeface="Times New Roman" panose="02020603050405020304" pitchFamily="18" charset="0"/>
              </a:rPr>
              <a:t>Recommendations</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82" name="Rectangle 81"/>
          <p:cNvSpPr/>
          <p:nvPr/>
        </p:nvSpPr>
        <p:spPr>
          <a:xfrm>
            <a:off x="30703506" y="28759457"/>
            <a:ext cx="12224307" cy="816334"/>
          </a:xfrm>
          <a:prstGeom prst="rect">
            <a:avLst/>
          </a:prstGeom>
          <a:solidFill>
            <a:srgbClr val="4158A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800" b="1" dirty="0" smtClean="0">
                <a:solidFill>
                  <a:schemeClr val="bg1"/>
                </a:solidFill>
                <a:latin typeface="Times New Roman" panose="02020603050405020304" pitchFamily="18" charset="0"/>
                <a:cs typeface="Times New Roman" panose="02020603050405020304" pitchFamily="18" charset="0"/>
              </a:rPr>
              <a:t>Acknowledgement</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83" name="Text Box 190"/>
          <p:cNvSpPr txBox="1">
            <a:spLocks noChangeArrowheads="1"/>
          </p:cNvSpPr>
          <p:nvPr/>
        </p:nvSpPr>
        <p:spPr bwMode="auto">
          <a:xfrm>
            <a:off x="30697714" y="29554784"/>
            <a:ext cx="12202535" cy="1754280"/>
          </a:xfrm>
          <a:prstGeom prst="rect">
            <a:avLst/>
          </a:prstGeom>
          <a:solidFill>
            <a:schemeClr val="bg1"/>
          </a:solidFill>
          <a:ln w="12700">
            <a:no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smtClean="0">
                <a:solidFill>
                  <a:srgbClr val="132C4F"/>
                </a:solidFill>
                <a:latin typeface="Times New Roman" panose="02020603050405020304" pitchFamily="18" charset="0"/>
                <a:cs typeface="Times New Roman" panose="02020603050405020304" pitchFamily="18" charset="0"/>
              </a:rPr>
              <a:t>Our sincere thanks to the Mather Institute for funding and collaborating with us on this study, to our professional and personal networks who helped promoted the study, and to all of the participants.   </a:t>
            </a:r>
            <a:endParaRPr lang="en-US" sz="3200" dirty="0">
              <a:solidFill>
                <a:srgbClr val="132C4F"/>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31008967" y="7416626"/>
            <a:ext cx="365760" cy="361420"/>
          </a:xfrm>
          <a:prstGeom prst="rect">
            <a:avLst/>
          </a:prstGeom>
          <a:solidFill>
            <a:srgbClr val="0923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92348"/>
              </a:solidFill>
            </a:endParaRPr>
          </a:p>
        </p:txBody>
      </p:sp>
      <p:sp>
        <p:nvSpPr>
          <p:cNvPr id="16" name="TextBox 15"/>
          <p:cNvSpPr txBox="1"/>
          <p:nvPr/>
        </p:nvSpPr>
        <p:spPr>
          <a:xfrm>
            <a:off x="31353590" y="7207052"/>
            <a:ext cx="4964466"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Accommodation</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45" name="Rectangle 44"/>
          <p:cNvSpPr/>
          <p:nvPr/>
        </p:nvSpPr>
        <p:spPr>
          <a:xfrm>
            <a:off x="31008967" y="10237117"/>
            <a:ext cx="365760" cy="361420"/>
          </a:xfrm>
          <a:prstGeom prst="rect">
            <a:avLst/>
          </a:prstGeom>
          <a:solidFill>
            <a:srgbClr val="079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1353590" y="10033106"/>
            <a:ext cx="4161391"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Recognition</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48" name="Rectangle 47"/>
          <p:cNvSpPr/>
          <p:nvPr/>
        </p:nvSpPr>
        <p:spPr>
          <a:xfrm>
            <a:off x="31008967" y="12104835"/>
            <a:ext cx="365760" cy="361420"/>
          </a:xfrm>
          <a:prstGeom prst="rect">
            <a:avLst/>
          </a:prstGeom>
          <a:solidFill>
            <a:srgbClr val="FF8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1353590" y="11893683"/>
            <a:ext cx="8906837"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Flexibility, Balance &amp; Growth</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51" name="Rectangle 50"/>
          <p:cNvSpPr/>
          <p:nvPr/>
        </p:nvSpPr>
        <p:spPr>
          <a:xfrm>
            <a:off x="31008967" y="14451968"/>
            <a:ext cx="365760" cy="361420"/>
          </a:xfrm>
          <a:prstGeom prst="rect">
            <a:avLst/>
          </a:prstGeom>
          <a:solidFill>
            <a:srgbClr val="D0E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31353590" y="14231987"/>
            <a:ext cx="4161391"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Technology</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31353590" y="10808982"/>
            <a:ext cx="11084639" cy="1077218"/>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Employers can improve retention of older workers by recognizing the value of their work and life experience.</a:t>
            </a:r>
            <a:endParaRPr lang="en-US" sz="3200" dirty="0">
              <a:solidFill>
                <a:srgbClr val="1E3558"/>
              </a:solidFill>
              <a:latin typeface="Times New Roman" panose="02020603050405020304" pitchFamily="18" charset="0"/>
              <a:cs typeface="Times New Roman" panose="02020603050405020304" pitchFamily="18" charset="0"/>
            </a:endParaRPr>
          </a:p>
        </p:txBody>
      </p:sp>
      <p:sp>
        <p:nvSpPr>
          <p:cNvPr id="54" name="TextBox 53"/>
          <p:cNvSpPr txBox="1"/>
          <p:nvPr/>
        </p:nvSpPr>
        <p:spPr>
          <a:xfrm>
            <a:off x="31353590" y="8007074"/>
            <a:ext cx="11084639" cy="2062103"/>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Employers can improve the retention of older workers by acknowledging changes in workers’ health status and having workplace policies and practices that allow for needed accommodations.</a:t>
            </a:r>
            <a:endParaRPr lang="en-US" sz="3200" dirty="0">
              <a:solidFill>
                <a:srgbClr val="1E3558"/>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31353590" y="15071570"/>
            <a:ext cx="11037720"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Older workers are open and committed to learning new technology. Employers can retain older workers by arranging individualized training opportunities. </a:t>
            </a:r>
            <a:endParaRPr lang="en-US" sz="3200" dirty="0">
              <a:solidFill>
                <a:srgbClr val="1E3558"/>
              </a:solidFill>
              <a:latin typeface="Times New Roman" panose="02020603050405020304" pitchFamily="18" charset="0"/>
              <a:cs typeface="Times New Roman" panose="02020603050405020304" pitchFamily="18" charset="0"/>
            </a:endParaRPr>
          </a:p>
        </p:txBody>
      </p:sp>
      <p:sp>
        <p:nvSpPr>
          <p:cNvPr id="57" name="TextBox 56"/>
          <p:cNvSpPr txBox="1"/>
          <p:nvPr/>
        </p:nvSpPr>
        <p:spPr>
          <a:xfrm>
            <a:off x="31353590" y="12694055"/>
            <a:ext cx="11062038"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Employers can improve retention of older workers by promoting work-life and work-family balance through flexible work options and opportunities for personal and professional growth. </a:t>
            </a:r>
            <a:endParaRPr lang="en-US" sz="3200" dirty="0">
              <a:solidFill>
                <a:srgbClr val="1E3558"/>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50274873"/>
              </p:ext>
            </p:extLst>
          </p:nvPr>
        </p:nvGraphicFramePr>
        <p:xfrm>
          <a:off x="11506199" y="7320878"/>
          <a:ext cx="17721944" cy="24430918"/>
        </p:xfrm>
        <a:graphic>
          <a:graphicData uri="http://schemas.openxmlformats.org/drawingml/2006/table">
            <a:tbl>
              <a:tblPr firstRow="1" firstCol="1" bandRow="1"/>
              <a:tblGrid>
                <a:gridCol w="3629158">
                  <a:extLst>
                    <a:ext uri="{9D8B030D-6E8A-4147-A177-3AD203B41FA5}">
                      <a16:colId xmlns:a16="http://schemas.microsoft.com/office/drawing/2014/main" val="2550120651"/>
                    </a:ext>
                  </a:extLst>
                </a:gridCol>
                <a:gridCol w="6656826">
                  <a:extLst>
                    <a:ext uri="{9D8B030D-6E8A-4147-A177-3AD203B41FA5}">
                      <a16:colId xmlns:a16="http://schemas.microsoft.com/office/drawing/2014/main" val="376360720"/>
                    </a:ext>
                  </a:extLst>
                </a:gridCol>
                <a:gridCol w="7435960">
                  <a:extLst>
                    <a:ext uri="{9D8B030D-6E8A-4147-A177-3AD203B41FA5}">
                      <a16:colId xmlns:a16="http://schemas.microsoft.com/office/drawing/2014/main" val="479418088"/>
                    </a:ext>
                  </a:extLst>
                </a:gridCol>
              </a:tblGrid>
              <a:tr h="1591345">
                <a:tc>
                  <a:txBody>
                    <a:bodyPr/>
                    <a:lstStyle/>
                    <a:p>
                      <a:pPr marL="0" marR="0" algn="ctr">
                        <a:lnSpc>
                          <a:spcPct val="115000"/>
                        </a:lnSpc>
                        <a:spcBef>
                          <a:spcPts val="0"/>
                        </a:spcBef>
                        <a:spcAft>
                          <a:spcPts val="0"/>
                        </a:spcAft>
                      </a:pPr>
                      <a:r>
                        <a:rPr lang="en-US" sz="4400" b="1" dirty="0" smtClean="0">
                          <a:solidFill>
                            <a:srgbClr val="132C4F"/>
                          </a:solidFill>
                          <a:effectLst/>
                          <a:latin typeface="Times New Roman" panose="02020603050405020304" pitchFamily="18" charset="0"/>
                          <a:cs typeface="Times New Roman" panose="02020603050405020304" pitchFamily="18" charset="0"/>
                        </a:rPr>
                        <a:t>Domain</a:t>
                      </a:r>
                      <a:endParaRPr lang="en-US" sz="4400" b="1"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4400" b="1" dirty="0">
                          <a:solidFill>
                            <a:srgbClr val="132C4F"/>
                          </a:solidFill>
                          <a:effectLst/>
                          <a:latin typeface="Times New Roman" panose="02020603050405020304" pitchFamily="18" charset="0"/>
                          <a:cs typeface="Times New Roman" panose="02020603050405020304" pitchFamily="18" charset="0"/>
                        </a:rPr>
                        <a:t>Theme</a:t>
                      </a:r>
                      <a:endParaRPr lang="en-US" sz="4400" b="1"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4400" b="1" dirty="0">
                          <a:solidFill>
                            <a:srgbClr val="132C4F"/>
                          </a:solidFill>
                          <a:effectLst/>
                          <a:latin typeface="Times New Roman" panose="02020603050405020304" pitchFamily="18" charset="0"/>
                          <a:cs typeface="Times New Roman" panose="02020603050405020304" pitchFamily="18" charset="0"/>
                        </a:rPr>
                        <a:t>Definition</a:t>
                      </a:r>
                      <a:endParaRPr lang="en-US" sz="4400" b="1"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9394754"/>
                  </a:ext>
                </a:extLst>
              </a:tr>
              <a:tr h="1946730">
                <a:tc rowSpan="3">
                  <a:txBody>
                    <a:bodyPr/>
                    <a:lstStyle/>
                    <a:p>
                      <a:pPr marL="0" marR="0" algn="ctr">
                        <a:lnSpc>
                          <a:spcPct val="115000"/>
                        </a:lnSpc>
                        <a:spcBef>
                          <a:spcPts val="0"/>
                        </a:spcBef>
                        <a:spcAft>
                          <a:spcPts val="0"/>
                        </a:spcAft>
                      </a:pPr>
                      <a:r>
                        <a:rPr lang="en-US" sz="4400" b="1" dirty="0">
                          <a:solidFill>
                            <a:schemeClr val="bg1"/>
                          </a:solidFill>
                          <a:effectLst/>
                          <a:latin typeface="Times New Roman" panose="02020603050405020304" pitchFamily="18" charset="0"/>
                          <a:cs typeface="Times New Roman" panose="02020603050405020304" pitchFamily="18" charset="0"/>
                        </a:rPr>
                        <a:t>Medical</a:t>
                      </a:r>
                      <a:endParaRPr lang="en-US" sz="4400" b="1" dirty="0">
                        <a:solidFill>
                          <a:schemeClr val="bg1"/>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35773"/>
                    </a:solidFill>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Changes in memory and physical capacity</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changes in cognitive and physical capabilities </a:t>
                      </a:r>
                      <a:r>
                        <a:rPr lang="en-US" sz="3200" dirty="0" smtClean="0">
                          <a:solidFill>
                            <a:srgbClr val="132C4F"/>
                          </a:solidFill>
                          <a:effectLst/>
                          <a:latin typeface="Times New Roman" panose="02020603050405020304" pitchFamily="18" charset="0"/>
                          <a:cs typeface="Times New Roman" panose="02020603050405020304" pitchFamily="18" charset="0"/>
                        </a:rPr>
                        <a:t>that impact </a:t>
                      </a:r>
                      <a:r>
                        <a:rPr lang="en-US" sz="3200" dirty="0">
                          <a:solidFill>
                            <a:srgbClr val="132C4F"/>
                          </a:solidFill>
                          <a:effectLst/>
                          <a:latin typeface="Times New Roman" panose="02020603050405020304" pitchFamily="18" charset="0"/>
                          <a:cs typeface="Times New Roman" panose="02020603050405020304" pitchFamily="18" charset="0"/>
                        </a:rPr>
                        <a:t>the ability to perform certain tasks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58473187"/>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Ability to provide quality care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impact of aging on the ability to provide quality care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44512255"/>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Keeping mentally and physically fit</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how working benefits mental and physical health</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214650765"/>
                  </a:ext>
                </a:extLst>
              </a:tr>
              <a:tr h="2609856">
                <a:tc rowSpan="3">
                  <a:txBody>
                    <a:bodyPr/>
                    <a:lstStyle/>
                    <a:p>
                      <a:pPr marL="0" marR="0" algn="ctr">
                        <a:lnSpc>
                          <a:spcPct val="115000"/>
                        </a:lnSpc>
                        <a:spcBef>
                          <a:spcPts val="0"/>
                        </a:spcBef>
                        <a:spcAft>
                          <a:spcPts val="0"/>
                        </a:spcAft>
                      </a:pPr>
                      <a:r>
                        <a:rPr lang="en-US" sz="4400" b="1" dirty="0">
                          <a:solidFill>
                            <a:schemeClr val="bg1"/>
                          </a:solidFill>
                          <a:effectLst/>
                          <a:latin typeface="Times New Roman" panose="02020603050405020304" pitchFamily="18" charset="0"/>
                          <a:cs typeface="Times New Roman" panose="02020603050405020304" pitchFamily="18" charset="0"/>
                        </a:rPr>
                        <a:t>Financial</a:t>
                      </a:r>
                      <a:endParaRPr lang="en-US" sz="4400" b="1" dirty="0">
                        <a:solidFill>
                          <a:schemeClr val="bg1"/>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79089"/>
                    </a:solidFill>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Hitting the older-worker pay ceiling</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organization’s salary structure and maximum earnings  older employees hit the </a:t>
                      </a:r>
                      <a:r>
                        <a:rPr lang="en-US" sz="3200" dirty="0" smtClean="0">
                          <a:solidFill>
                            <a:srgbClr val="132C4F"/>
                          </a:solidFill>
                          <a:effectLst/>
                          <a:latin typeface="Times New Roman" panose="02020603050405020304" pitchFamily="18" charset="0"/>
                          <a:cs typeface="Times New Roman" panose="02020603050405020304" pitchFamily="18" charset="0"/>
                        </a:rPr>
                        <a:t>organization's </a:t>
                      </a:r>
                      <a:r>
                        <a:rPr lang="en-US" sz="3200" dirty="0">
                          <a:solidFill>
                            <a:srgbClr val="132C4F"/>
                          </a:solidFill>
                          <a:effectLst/>
                          <a:latin typeface="Times New Roman" panose="02020603050405020304" pitchFamily="18" charset="0"/>
                          <a:cs typeface="Times New Roman" panose="02020603050405020304" pitchFamily="18" charset="0"/>
                        </a:rPr>
                        <a:t>ceiling for earning</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3294667"/>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Supporting personal and family health benefits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retaining health benefits for ones’ self and/or family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0613327"/>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Maintaining the quality of life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needed </a:t>
                      </a:r>
                      <a:r>
                        <a:rPr lang="en-US" sz="3200" dirty="0" smtClean="0">
                          <a:solidFill>
                            <a:srgbClr val="132C4F"/>
                          </a:solidFill>
                          <a:effectLst/>
                          <a:latin typeface="Times New Roman" panose="02020603050405020304" pitchFamily="18" charset="0"/>
                          <a:cs typeface="Times New Roman" panose="02020603050405020304" pitchFamily="18" charset="0"/>
                        </a:rPr>
                        <a:t>finances to maintain </a:t>
                      </a:r>
                      <a:r>
                        <a:rPr lang="en-US" sz="3200" dirty="0">
                          <a:solidFill>
                            <a:srgbClr val="132C4F"/>
                          </a:solidFill>
                          <a:effectLst/>
                          <a:latin typeface="Times New Roman" panose="02020603050405020304" pitchFamily="18" charset="0"/>
                          <a:cs typeface="Times New Roman" panose="02020603050405020304" pitchFamily="18" charset="0"/>
                        </a:rPr>
                        <a:t>the desired quality of life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0970208"/>
                  </a:ext>
                </a:extLst>
              </a:tr>
              <a:tr h="1283605">
                <a:tc rowSpan="4">
                  <a:txBody>
                    <a:bodyPr/>
                    <a:lstStyle/>
                    <a:p>
                      <a:pPr marL="0" marR="0" algn="ctr">
                        <a:lnSpc>
                          <a:spcPct val="115000"/>
                        </a:lnSpc>
                        <a:spcBef>
                          <a:spcPts val="0"/>
                        </a:spcBef>
                        <a:spcAft>
                          <a:spcPts val="0"/>
                        </a:spcAft>
                      </a:pPr>
                      <a:r>
                        <a:rPr lang="en-US" sz="4400" b="1" dirty="0">
                          <a:solidFill>
                            <a:srgbClr val="132C4F"/>
                          </a:solidFill>
                          <a:effectLst/>
                          <a:latin typeface="Times New Roman" panose="02020603050405020304" pitchFamily="18" charset="0"/>
                          <a:cs typeface="Times New Roman" panose="02020603050405020304" pitchFamily="18" charset="0"/>
                        </a:rPr>
                        <a:t>Psychosocial</a:t>
                      </a:r>
                      <a:endParaRPr lang="en-US" sz="4400" b="1"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8262"/>
                    </a:solidFill>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Stressful nature of the work</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stressful job tasks or work environment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11244729"/>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Meaningful work</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intrinsic value of work that involves helping others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45708821"/>
                  </a:ext>
                </a:extLst>
              </a:tr>
              <a:tr h="1806948">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Respect</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importance of having others respect one’s work and life experience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46917313"/>
                  </a:ext>
                </a:extLst>
              </a:tr>
              <a:tr h="1946730">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Work-life balance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importance of maintaining a sense of balance between work and non-work life</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491196586"/>
                  </a:ext>
                </a:extLst>
              </a:tr>
              <a:tr h="1946730">
                <a:tc rowSpan="5">
                  <a:txBody>
                    <a:bodyPr/>
                    <a:lstStyle/>
                    <a:p>
                      <a:pPr marL="0" marR="0" algn="ctr">
                        <a:lnSpc>
                          <a:spcPct val="115000"/>
                        </a:lnSpc>
                        <a:spcBef>
                          <a:spcPts val="0"/>
                        </a:spcBef>
                        <a:spcAft>
                          <a:spcPts val="0"/>
                        </a:spcAft>
                      </a:pPr>
                      <a:r>
                        <a:rPr lang="en-US" sz="4400" b="1" dirty="0">
                          <a:solidFill>
                            <a:srgbClr val="132C4F"/>
                          </a:solidFill>
                          <a:effectLst/>
                          <a:latin typeface="Times New Roman" panose="02020603050405020304" pitchFamily="18" charset="0"/>
                          <a:cs typeface="Times New Roman" panose="02020603050405020304" pitchFamily="18" charset="0"/>
                        </a:rPr>
                        <a:t>Vocational</a:t>
                      </a:r>
                      <a:endParaRPr lang="en-US" sz="4400" b="1"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0E4FD"/>
                    </a:solidFill>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Conflicting values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conflicts between one’s personal values  and what is valued by the healthcare and insurance systems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7620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3944583"/>
                  </a:ext>
                </a:extLst>
              </a:tr>
              <a:tr h="620480">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Flexible work options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flexible work options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559401"/>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Use of technology</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how technology influences the ability to perform job tasks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4015007"/>
                  </a:ext>
                </a:extLst>
              </a:tr>
              <a:tr h="1283605">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Professional development opportunities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value of professional development opportunities </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725239"/>
                  </a:ext>
                </a:extLst>
              </a:tr>
              <a:tr h="1693259">
                <a:tc vMerge="1">
                  <a:txBody>
                    <a:bodyPr/>
                    <a:lstStyle/>
                    <a:p>
                      <a:endParaRPr lang="en-US"/>
                    </a:p>
                  </a:txBody>
                  <a:tcPr/>
                </a:tc>
                <a:tc>
                  <a:txBody>
                    <a:bodyPr/>
                    <a:lstStyle/>
                    <a:p>
                      <a:pPr marL="0" marR="0" algn="ctr">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Supportive programs and policies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3200" dirty="0">
                          <a:solidFill>
                            <a:srgbClr val="132C4F"/>
                          </a:solidFill>
                          <a:effectLst/>
                          <a:latin typeface="Times New Roman" panose="02020603050405020304" pitchFamily="18" charset="0"/>
                          <a:cs typeface="Times New Roman" panose="02020603050405020304" pitchFamily="18" charset="0"/>
                        </a:rPr>
                        <a:t>Comments about the benefits of supportive workplace programs and policies</a:t>
                      </a:r>
                      <a:endParaRPr lang="en-US" sz="3200" dirty="0">
                        <a:solidFill>
                          <a:srgbClr val="132C4F"/>
                        </a:solidFill>
                        <a:effectLst/>
                        <a:latin typeface="Times New Roman" panose="02020603050405020304" pitchFamily="18" charset="0"/>
                        <a:ea typeface="DengXian"/>
                        <a:cs typeface="Times New Roman" panose="02020603050405020304" pitchFamily="18" charset="0"/>
                      </a:endParaRPr>
                    </a:p>
                  </a:txBody>
                  <a:tcPr marL="68580" marR="68580" marT="0" marB="0" anchor="ctr">
                    <a:lnL w="12700" cmpd="sng">
                      <a:noFill/>
                      <a:prstDash val="solid"/>
                    </a:lnL>
                    <a:lnR w="12700" cmpd="sng">
                      <a:noFill/>
                      <a:prstDash val="solid"/>
                    </a:lnR>
                    <a:lnT w="28575" cap="flat" cmpd="sng" algn="ctr">
                      <a:solidFill>
                        <a:schemeClr val="bg1">
                          <a:lumMod val="95000"/>
                        </a:schemeClr>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5326239"/>
                  </a:ext>
                </a:extLst>
              </a:tr>
            </a:tbl>
          </a:graphicData>
        </a:graphic>
      </p:graphicFrame>
      <p:sp>
        <p:nvSpPr>
          <p:cNvPr id="53" name="TextBox 52"/>
          <p:cNvSpPr txBox="1"/>
          <p:nvPr/>
        </p:nvSpPr>
        <p:spPr>
          <a:xfrm>
            <a:off x="31113919" y="26510218"/>
            <a:ext cx="11403480" cy="144655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n-US" sz="4400" b="1" dirty="0" smtClean="0">
                <a:solidFill>
                  <a:srgbClr val="031E43"/>
                </a:solidFill>
                <a:latin typeface="Baskerville Old Face" panose="02020602080505020303" pitchFamily="18" charset="0"/>
              </a:rPr>
              <a:t>Retaining older workers can help address shortages in the healthcare workforce.</a:t>
            </a:r>
            <a:endParaRPr lang="en-US" sz="4400" b="1" dirty="0">
              <a:solidFill>
                <a:srgbClr val="031E43"/>
              </a:solidFill>
              <a:latin typeface="Baskerville Old Face" panose="02020602080505020303" pitchFamily="18" charset="0"/>
            </a:endParaRPr>
          </a:p>
        </p:txBody>
      </p:sp>
      <p:sp>
        <p:nvSpPr>
          <p:cNvPr id="56" name="Rectangle 55"/>
          <p:cNvSpPr/>
          <p:nvPr/>
        </p:nvSpPr>
        <p:spPr>
          <a:xfrm>
            <a:off x="31008967" y="16786274"/>
            <a:ext cx="365760" cy="361420"/>
          </a:xfrm>
          <a:prstGeom prst="rect">
            <a:avLst/>
          </a:prstGeom>
          <a:solidFill>
            <a:srgbClr val="0923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92348"/>
              </a:solidFill>
            </a:endParaRPr>
          </a:p>
        </p:txBody>
      </p:sp>
      <p:sp>
        <p:nvSpPr>
          <p:cNvPr id="58" name="TextBox 57"/>
          <p:cNvSpPr txBox="1"/>
          <p:nvPr/>
        </p:nvSpPr>
        <p:spPr>
          <a:xfrm>
            <a:off x="31353590" y="16576700"/>
            <a:ext cx="4964466"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Self-Care</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59" name="Rectangle 58"/>
          <p:cNvSpPr/>
          <p:nvPr/>
        </p:nvSpPr>
        <p:spPr>
          <a:xfrm>
            <a:off x="31008967" y="19214865"/>
            <a:ext cx="365760" cy="361420"/>
          </a:xfrm>
          <a:prstGeom prst="rect">
            <a:avLst/>
          </a:prstGeom>
          <a:solidFill>
            <a:srgbClr val="079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1353590" y="19010854"/>
            <a:ext cx="4161391"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Self-Advocate</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61" name="Rectangle 60"/>
          <p:cNvSpPr/>
          <p:nvPr/>
        </p:nvSpPr>
        <p:spPr>
          <a:xfrm>
            <a:off x="31008967" y="21474483"/>
            <a:ext cx="365760" cy="361420"/>
          </a:xfrm>
          <a:prstGeom prst="rect">
            <a:avLst/>
          </a:prstGeom>
          <a:solidFill>
            <a:srgbClr val="FF8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31353590" y="21263331"/>
            <a:ext cx="8906837"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Supportive Network</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63" name="Rectangle 62"/>
          <p:cNvSpPr/>
          <p:nvPr/>
        </p:nvSpPr>
        <p:spPr>
          <a:xfrm>
            <a:off x="31008967" y="23821616"/>
            <a:ext cx="365760" cy="361420"/>
          </a:xfrm>
          <a:prstGeom prst="rect">
            <a:avLst/>
          </a:prstGeom>
          <a:solidFill>
            <a:srgbClr val="D0E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1353590" y="23601635"/>
            <a:ext cx="8906838" cy="769441"/>
          </a:xfrm>
          <a:prstGeom prst="rect">
            <a:avLst/>
          </a:prstGeom>
          <a:noFill/>
        </p:spPr>
        <p:txBody>
          <a:bodyPr wrap="square" rtlCol="0" anchor="ctr">
            <a:spAutoFit/>
          </a:bodyPr>
          <a:lstStyle/>
          <a:p>
            <a:r>
              <a:rPr lang="en-US" sz="4400" b="1" dirty="0" smtClean="0">
                <a:solidFill>
                  <a:srgbClr val="831C28"/>
                </a:solidFill>
                <a:latin typeface="Times New Roman" panose="02020603050405020304" pitchFamily="18" charset="0"/>
                <a:cs typeface="Times New Roman" panose="02020603050405020304" pitchFamily="18" charset="0"/>
              </a:rPr>
              <a:t>Explore Interests</a:t>
            </a:r>
            <a:endParaRPr lang="en-US" sz="4400" b="1" dirty="0">
              <a:solidFill>
                <a:srgbClr val="831C28"/>
              </a:solidFill>
              <a:latin typeface="Times New Roman" panose="02020603050405020304" pitchFamily="18" charset="0"/>
              <a:cs typeface="Times New Roman" panose="02020603050405020304" pitchFamily="18" charset="0"/>
            </a:endParaRPr>
          </a:p>
        </p:txBody>
      </p:sp>
      <p:sp>
        <p:nvSpPr>
          <p:cNvPr id="65" name="TextBox 64"/>
          <p:cNvSpPr txBox="1"/>
          <p:nvPr/>
        </p:nvSpPr>
        <p:spPr>
          <a:xfrm>
            <a:off x="31353590" y="19720548"/>
            <a:ext cx="11084639"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Older workers </a:t>
            </a:r>
            <a:r>
              <a:rPr lang="en-US" sz="3200" dirty="0">
                <a:solidFill>
                  <a:srgbClr val="1E3558"/>
                </a:solidFill>
                <a:latin typeface="Times New Roman" panose="02020603050405020304" pitchFamily="18" charset="0"/>
                <a:cs typeface="Times New Roman" panose="02020603050405020304" pitchFamily="18" charset="0"/>
              </a:rPr>
              <a:t>who let their </a:t>
            </a:r>
            <a:r>
              <a:rPr lang="en-US" sz="3200" dirty="0" smtClean="0">
                <a:solidFill>
                  <a:srgbClr val="1E3558"/>
                </a:solidFill>
                <a:latin typeface="Times New Roman" panose="02020603050405020304" pitchFamily="18" charset="0"/>
                <a:cs typeface="Times New Roman" panose="02020603050405020304" pitchFamily="18" charset="0"/>
              </a:rPr>
              <a:t>employers </a:t>
            </a:r>
            <a:r>
              <a:rPr lang="en-US" sz="3200" dirty="0">
                <a:solidFill>
                  <a:srgbClr val="1E3558"/>
                </a:solidFill>
                <a:latin typeface="Times New Roman" panose="02020603050405020304" pitchFamily="18" charset="0"/>
                <a:cs typeface="Times New Roman" panose="02020603050405020304" pitchFamily="18" charset="0"/>
              </a:rPr>
              <a:t>know about needs they </a:t>
            </a:r>
            <a:r>
              <a:rPr lang="en-US" sz="3200" dirty="0" smtClean="0">
                <a:solidFill>
                  <a:srgbClr val="1E3558"/>
                </a:solidFill>
                <a:latin typeface="Times New Roman" panose="02020603050405020304" pitchFamily="18" charset="0"/>
                <a:cs typeface="Times New Roman" panose="02020603050405020304" pitchFamily="18" charset="0"/>
              </a:rPr>
              <a:t>had </a:t>
            </a:r>
            <a:r>
              <a:rPr lang="en-US" sz="3200" dirty="0">
                <a:solidFill>
                  <a:srgbClr val="1E3558"/>
                </a:solidFill>
                <a:latin typeface="Times New Roman" panose="02020603050405020304" pitchFamily="18" charset="0"/>
                <a:cs typeface="Times New Roman" panose="02020603050405020304" pitchFamily="18" charset="0"/>
              </a:rPr>
              <a:t>for </a:t>
            </a:r>
            <a:r>
              <a:rPr lang="en-US" sz="3200" dirty="0" smtClean="0">
                <a:solidFill>
                  <a:srgbClr val="1E3558"/>
                </a:solidFill>
                <a:latin typeface="Times New Roman" panose="02020603050405020304" pitchFamily="18" charset="0"/>
                <a:cs typeface="Times New Roman" panose="02020603050405020304" pitchFamily="18" charset="0"/>
              </a:rPr>
              <a:t>flexible work schedules </a:t>
            </a:r>
            <a:r>
              <a:rPr lang="en-US" sz="3200" dirty="0">
                <a:solidFill>
                  <a:srgbClr val="1E3558"/>
                </a:solidFill>
                <a:latin typeface="Times New Roman" panose="02020603050405020304" pitchFamily="18" charset="0"/>
                <a:cs typeface="Times New Roman" panose="02020603050405020304" pitchFamily="18" charset="0"/>
              </a:rPr>
              <a:t>or disability-related </a:t>
            </a:r>
            <a:r>
              <a:rPr lang="en-US" sz="3200" dirty="0" smtClean="0">
                <a:solidFill>
                  <a:srgbClr val="1E3558"/>
                </a:solidFill>
                <a:latin typeface="Times New Roman" panose="02020603050405020304" pitchFamily="18" charset="0"/>
                <a:cs typeface="Times New Roman" panose="02020603050405020304" pitchFamily="18" charset="0"/>
              </a:rPr>
              <a:t>accommodations </a:t>
            </a:r>
            <a:r>
              <a:rPr lang="en-US" sz="3200" dirty="0">
                <a:solidFill>
                  <a:srgbClr val="1E3558"/>
                </a:solidFill>
                <a:latin typeface="Times New Roman" panose="02020603050405020304" pitchFamily="18" charset="0"/>
                <a:cs typeface="Times New Roman" panose="02020603050405020304" pitchFamily="18" charset="0"/>
              </a:rPr>
              <a:t>were generally supported.</a:t>
            </a:r>
          </a:p>
        </p:txBody>
      </p:sp>
      <p:sp>
        <p:nvSpPr>
          <p:cNvPr id="79" name="TextBox 78"/>
          <p:cNvSpPr txBox="1"/>
          <p:nvPr/>
        </p:nvSpPr>
        <p:spPr>
          <a:xfrm>
            <a:off x="31353590" y="17376722"/>
            <a:ext cx="11084639"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Older workers can improve their work-life </a:t>
            </a:r>
            <a:r>
              <a:rPr lang="en-US" sz="3200" dirty="0">
                <a:solidFill>
                  <a:srgbClr val="1E3558"/>
                </a:solidFill>
                <a:latin typeface="Times New Roman" panose="02020603050405020304" pitchFamily="18" charset="0"/>
                <a:cs typeface="Times New Roman" panose="02020603050405020304" pitchFamily="18" charset="0"/>
              </a:rPr>
              <a:t>balance </a:t>
            </a:r>
            <a:r>
              <a:rPr lang="en-US" sz="3200" dirty="0" smtClean="0">
                <a:solidFill>
                  <a:srgbClr val="1E3558"/>
                </a:solidFill>
                <a:latin typeface="Times New Roman" panose="02020603050405020304" pitchFamily="18" charset="0"/>
                <a:cs typeface="Times New Roman" panose="02020603050405020304" pitchFamily="18" charset="0"/>
              </a:rPr>
              <a:t>by making time </a:t>
            </a:r>
            <a:r>
              <a:rPr lang="en-US" sz="3200" dirty="0">
                <a:solidFill>
                  <a:srgbClr val="1E3558"/>
                </a:solidFill>
                <a:latin typeface="Times New Roman" panose="02020603050405020304" pitchFamily="18" charset="0"/>
                <a:cs typeface="Times New Roman" panose="02020603050405020304" pitchFamily="18" charset="0"/>
              </a:rPr>
              <a:t>for oneself, to attend to one’s own physical and emotional wellbeing, and for the people and activities they </a:t>
            </a:r>
            <a:r>
              <a:rPr lang="en-US" sz="3200" dirty="0" smtClean="0">
                <a:solidFill>
                  <a:srgbClr val="1E3558"/>
                </a:solidFill>
                <a:latin typeface="Times New Roman" panose="02020603050405020304" pitchFamily="18" charset="0"/>
                <a:cs typeface="Times New Roman" panose="02020603050405020304" pitchFamily="18" charset="0"/>
              </a:rPr>
              <a:t>enjoy.</a:t>
            </a:r>
            <a:endParaRPr lang="en-US" sz="3200" dirty="0">
              <a:solidFill>
                <a:srgbClr val="1E3558"/>
              </a:solidFill>
              <a:latin typeface="Times New Roman" panose="02020603050405020304" pitchFamily="18" charset="0"/>
              <a:cs typeface="Times New Roman" panose="02020603050405020304" pitchFamily="18" charset="0"/>
            </a:endParaRPr>
          </a:p>
        </p:txBody>
      </p:sp>
      <p:sp>
        <p:nvSpPr>
          <p:cNvPr id="84" name="TextBox 83"/>
          <p:cNvSpPr txBox="1"/>
          <p:nvPr/>
        </p:nvSpPr>
        <p:spPr>
          <a:xfrm>
            <a:off x="31353590" y="24441218"/>
            <a:ext cx="10900568"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Older workers </a:t>
            </a:r>
            <a:r>
              <a:rPr lang="en-US" sz="3200" dirty="0">
                <a:solidFill>
                  <a:srgbClr val="1E3558"/>
                </a:solidFill>
                <a:latin typeface="Times New Roman" panose="02020603050405020304" pitchFamily="18" charset="0"/>
                <a:cs typeface="Times New Roman" panose="02020603050405020304" pitchFamily="18" charset="0"/>
              </a:rPr>
              <a:t>were interested in continuing to learn new things related to the field. They also had interests outside of work that offered opportunities for learning and growth.</a:t>
            </a:r>
          </a:p>
        </p:txBody>
      </p:sp>
      <p:sp>
        <p:nvSpPr>
          <p:cNvPr id="85" name="TextBox 84"/>
          <p:cNvSpPr txBox="1"/>
          <p:nvPr/>
        </p:nvSpPr>
        <p:spPr>
          <a:xfrm>
            <a:off x="31353590" y="22063703"/>
            <a:ext cx="10924885" cy="1569660"/>
          </a:xfrm>
          <a:prstGeom prst="rect">
            <a:avLst/>
          </a:prstGeom>
          <a:noFill/>
        </p:spPr>
        <p:txBody>
          <a:bodyPr wrap="square" rtlCol="0">
            <a:spAutoFit/>
          </a:bodyPr>
          <a:lstStyle/>
          <a:p>
            <a:r>
              <a:rPr lang="en-US" sz="3200" dirty="0" smtClean="0">
                <a:solidFill>
                  <a:srgbClr val="1E3558"/>
                </a:solidFill>
                <a:latin typeface="Times New Roman" panose="02020603050405020304" pitchFamily="18" charset="0"/>
                <a:cs typeface="Times New Roman" panose="02020603050405020304" pitchFamily="18" charset="0"/>
              </a:rPr>
              <a:t>Older workers who wanted to remain at work spoke </a:t>
            </a:r>
            <a:r>
              <a:rPr lang="en-US" sz="3200" dirty="0">
                <a:solidFill>
                  <a:srgbClr val="1E3558"/>
                </a:solidFill>
                <a:latin typeface="Times New Roman" panose="02020603050405020304" pitchFamily="18" charset="0"/>
                <a:cs typeface="Times New Roman" panose="02020603050405020304" pitchFamily="18" charset="0"/>
              </a:rPr>
              <a:t>of the importance of supportive colleagues who were familiar with their work and life concerns</a:t>
            </a:r>
            <a:r>
              <a:rPr lang="en-US" sz="3200" dirty="0" smtClean="0">
                <a:solidFill>
                  <a:srgbClr val="1E3558"/>
                </a:solidFill>
                <a:latin typeface="Times New Roman" panose="02020603050405020304" pitchFamily="18" charset="0"/>
                <a:cs typeface="Times New Roman" panose="02020603050405020304" pitchFamily="18" charset="0"/>
              </a:rPr>
              <a:t>.</a:t>
            </a:r>
            <a:endParaRPr lang="en-US" sz="3200" dirty="0">
              <a:solidFill>
                <a:srgbClr val="1E3558"/>
              </a:solidFill>
              <a:latin typeface="Times New Roman" panose="02020603050405020304" pitchFamily="18" charset="0"/>
              <a:cs typeface="Times New Roman" panose="02020603050405020304" pitchFamily="18" charset="0"/>
            </a:endParaRPr>
          </a:p>
        </p:txBody>
      </p:sp>
      <p:pic>
        <p:nvPicPr>
          <p:cNvPr id="50" name="Picture 49"/>
          <p:cNvPicPr>
            <a:picLocks noChangeAspect="1"/>
          </p:cNvPicPr>
          <p:nvPr/>
        </p:nvPicPr>
        <p:blipFill rotWithShape="1">
          <a:blip r:embed="rId3" cstate="print">
            <a:biLevel thresh="25000"/>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rcRect r="67627"/>
          <a:stretch/>
        </p:blipFill>
        <p:spPr>
          <a:xfrm>
            <a:off x="38492440" y="879715"/>
            <a:ext cx="4407809" cy="3779980"/>
          </a:xfrm>
          <a:prstGeom prst="rect">
            <a:avLst/>
          </a:prstGeom>
        </p:spPr>
      </p:pic>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3068</TotalTime>
  <Words>847</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Baskerville Old Face</vt:lpstr>
      <vt:lpstr>Calibri</vt:lpstr>
      <vt:lpstr>DengXian</vt:lpstr>
      <vt:lpstr>Times New 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LaWanda H. Cook</cp:lastModifiedBy>
  <cp:revision>132</cp:revision>
  <cp:lastPrinted>2013-02-12T02:21:55Z</cp:lastPrinted>
  <dcterms:created xsi:type="dcterms:W3CDTF">2013-02-10T21:14:48Z</dcterms:created>
  <dcterms:modified xsi:type="dcterms:W3CDTF">2020-05-01T16:34:52Z</dcterms:modified>
</cp:coreProperties>
</file>